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18" autoAdjust="0"/>
    <p:restoredTop sz="94660"/>
  </p:normalViewPr>
  <p:slideViewPr>
    <p:cSldViewPr showGuides="1">
      <p:cViewPr varScale="1">
        <p:scale>
          <a:sx n="114" d="100"/>
          <a:sy n="114" d="100"/>
        </p:scale>
        <p:origin x="1248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5774E-5AD2-4C02-92B2-EDE53C9CFA8D}" type="datetimeFigureOut">
              <a:rPr kumimoji="1" lang="ja-JP" altLang="en-US" smtClean="0"/>
              <a:t>2026/2/7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FCB6C-AAA4-4D29-B75C-266E9C427DD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836253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5774E-5AD2-4C02-92B2-EDE53C9CFA8D}" type="datetimeFigureOut">
              <a:rPr kumimoji="1" lang="ja-JP" altLang="en-US" smtClean="0"/>
              <a:t>2026/2/7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FCB6C-AAA4-4D29-B75C-266E9C427DD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298265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5774E-5AD2-4C02-92B2-EDE53C9CFA8D}" type="datetimeFigureOut">
              <a:rPr kumimoji="1" lang="ja-JP" altLang="en-US" smtClean="0"/>
              <a:t>2026/2/7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FCB6C-AAA4-4D29-B75C-266E9C427DD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446561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5774E-5AD2-4C02-92B2-EDE53C9CFA8D}" type="datetimeFigureOut">
              <a:rPr kumimoji="1" lang="ja-JP" altLang="en-US" smtClean="0"/>
              <a:t>2026/2/7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FCB6C-AAA4-4D29-B75C-266E9C427DD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060926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5774E-5AD2-4C02-92B2-EDE53C9CFA8D}" type="datetimeFigureOut">
              <a:rPr kumimoji="1" lang="ja-JP" altLang="en-US" smtClean="0"/>
              <a:t>2026/2/7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FCB6C-AAA4-4D29-B75C-266E9C427DD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68146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5774E-5AD2-4C02-92B2-EDE53C9CFA8D}" type="datetimeFigureOut">
              <a:rPr kumimoji="1" lang="ja-JP" altLang="en-US" smtClean="0"/>
              <a:t>2026/2/7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FCB6C-AAA4-4D29-B75C-266E9C427DD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9784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5774E-5AD2-4C02-92B2-EDE53C9CFA8D}" type="datetimeFigureOut">
              <a:rPr kumimoji="1" lang="ja-JP" altLang="en-US" smtClean="0"/>
              <a:t>2026/2/7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FCB6C-AAA4-4D29-B75C-266E9C427DD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83800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5774E-5AD2-4C02-92B2-EDE53C9CFA8D}" type="datetimeFigureOut">
              <a:rPr kumimoji="1" lang="ja-JP" altLang="en-US" smtClean="0"/>
              <a:t>2026/2/7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FCB6C-AAA4-4D29-B75C-266E9C427DD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61483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5774E-5AD2-4C02-92B2-EDE53C9CFA8D}" type="datetimeFigureOut">
              <a:rPr kumimoji="1" lang="ja-JP" altLang="en-US" smtClean="0"/>
              <a:t>2026/2/7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FCB6C-AAA4-4D29-B75C-266E9C427DD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403271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5774E-5AD2-4C02-92B2-EDE53C9CFA8D}" type="datetimeFigureOut">
              <a:rPr kumimoji="1" lang="ja-JP" altLang="en-US" smtClean="0"/>
              <a:t>2026/2/7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FCB6C-AAA4-4D29-B75C-266E9C427DD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923825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5774E-5AD2-4C02-92B2-EDE53C9CFA8D}" type="datetimeFigureOut">
              <a:rPr kumimoji="1" lang="ja-JP" altLang="en-US" smtClean="0"/>
              <a:t>2026/2/7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FCB6C-AAA4-4D29-B75C-266E9C427DD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02818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E5774E-5AD2-4C02-92B2-EDE53C9CFA8D}" type="datetimeFigureOut">
              <a:rPr kumimoji="1" lang="ja-JP" altLang="en-US" smtClean="0"/>
              <a:t>2026/2/7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4FCB6C-AAA4-4D29-B75C-266E9C427DD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469656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37">
            <a:extLst>
              <a:ext uri="{FF2B5EF4-FFF2-40B4-BE49-F238E27FC236}">
                <a16:creationId xmlns:a16="http://schemas.microsoft.com/office/drawing/2014/main" id="{515236E3-BB12-8742-1829-E4CE9318A8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9238" y="722848"/>
            <a:ext cx="8465886" cy="1338000"/>
          </a:xfrm>
          <a:prstGeom prst="rect">
            <a:avLst/>
          </a:prstGeom>
          <a:solidFill>
            <a:schemeClr val="bg1"/>
          </a:solidFill>
          <a:ln w="6350" algn="ctr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ja-JP" altLang="en-US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" name="Rectangle 155">
            <a:extLst>
              <a:ext uri="{FF2B5EF4-FFF2-40B4-BE49-F238E27FC236}">
                <a16:creationId xmlns:a16="http://schemas.microsoft.com/office/drawing/2014/main" id="{DCE97F67-A5BE-67CD-4EF6-40FD7F02FF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876" y="722848"/>
            <a:ext cx="360362" cy="1338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6350" algn="ctr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/>
        </p:spPr>
        <p:txBody>
          <a:bodyPr vert="eaVert" wrap="none" lIns="90000" tIns="46800" rIns="90000" bIns="46800" anchor="ctr" anchorCtr="1"/>
          <a:lstStyle/>
          <a:p>
            <a:r>
              <a:rPr lang="en-US" altLang="ja-JP" sz="1300" dirty="0">
                <a:latin typeface="Meiryo UI" panose="020B0604030504040204" pitchFamily="50" charset="-128"/>
                <a:ea typeface="Meiryo UI" panose="020B0604030504040204" pitchFamily="50" charset="-128"/>
              </a:rPr>
              <a:t>【</a:t>
            </a:r>
            <a:r>
              <a:rPr lang="ja-JP" altLang="en-US" sz="1300" dirty="0">
                <a:latin typeface="Meiryo UI" panose="020B0604030504040204" pitchFamily="50" charset="-128"/>
                <a:ea typeface="Meiryo UI" panose="020B0604030504040204" pitchFamily="50" charset="-128"/>
              </a:rPr>
              <a:t>　　　　　　</a:t>
            </a:r>
            <a:r>
              <a:rPr lang="en-US" altLang="ja-JP" sz="1300" dirty="0">
                <a:latin typeface="Meiryo UI" panose="020B0604030504040204" pitchFamily="50" charset="-128"/>
                <a:ea typeface="Meiryo UI" panose="020B0604030504040204" pitchFamily="50" charset="-128"/>
              </a:rPr>
              <a:t>】</a:t>
            </a:r>
            <a:endParaRPr lang="ja-JP" altLang="en-US" sz="13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0" name="Rectangle 137">
            <a:extLst>
              <a:ext uri="{FF2B5EF4-FFF2-40B4-BE49-F238E27FC236}">
                <a16:creationId xmlns:a16="http://schemas.microsoft.com/office/drawing/2014/main" id="{2B4788F4-DCEC-0807-ED95-B09953584E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552" y="6074246"/>
            <a:ext cx="8465886" cy="648072"/>
          </a:xfrm>
          <a:prstGeom prst="rect">
            <a:avLst/>
          </a:prstGeom>
          <a:solidFill>
            <a:schemeClr val="bg1"/>
          </a:solidFill>
          <a:ln w="6350" algn="ctr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ja-JP" altLang="en-US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1" name="Rectangle 155">
            <a:extLst>
              <a:ext uri="{FF2B5EF4-FFF2-40B4-BE49-F238E27FC236}">
                <a16:creationId xmlns:a16="http://schemas.microsoft.com/office/drawing/2014/main" id="{FFC86950-15BF-35A1-1683-11CBCFA9C7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380" y="6074246"/>
            <a:ext cx="360362" cy="64807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6350" algn="ctr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/>
        </p:spPr>
        <p:txBody>
          <a:bodyPr vert="eaVert" wrap="none" lIns="90000" tIns="46800" rIns="90000" bIns="46800" anchor="ctr" anchorCtr="1"/>
          <a:lstStyle/>
          <a:p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システム</a:t>
            </a:r>
          </a:p>
        </p:txBody>
      </p:sp>
      <p:sp>
        <p:nvSpPr>
          <p:cNvPr id="13" name="Rectangle 137">
            <a:extLst>
              <a:ext uri="{FF2B5EF4-FFF2-40B4-BE49-F238E27FC236}">
                <a16:creationId xmlns:a16="http://schemas.microsoft.com/office/drawing/2014/main" id="{6C84BD95-9AEF-957D-0D6B-95CAC81409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83968" y="116632"/>
            <a:ext cx="4680520" cy="504056"/>
          </a:xfrm>
          <a:prstGeom prst="rect">
            <a:avLst/>
          </a:prstGeom>
          <a:solidFill>
            <a:schemeClr val="bg1"/>
          </a:solidFill>
          <a:ln w="63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r>
              <a:rPr lang="ja-JP" altLang="en-US" sz="1500" dirty="0">
                <a:latin typeface="Meiryo UI" panose="020B0604030504040204" pitchFamily="50" charset="-128"/>
                <a:ea typeface="Meiryo UI" panose="020B0604030504040204" pitchFamily="50" charset="-128"/>
              </a:rPr>
              <a:t>業務名称：</a:t>
            </a:r>
          </a:p>
        </p:txBody>
      </p:sp>
      <p:sp>
        <p:nvSpPr>
          <p:cNvPr id="14" name="Rectangle 137">
            <a:extLst>
              <a:ext uri="{FF2B5EF4-FFF2-40B4-BE49-F238E27FC236}">
                <a16:creationId xmlns:a16="http://schemas.microsoft.com/office/drawing/2014/main" id="{6EA5F9A8-586A-DEF0-E5B4-047FE078E3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9238" y="2060848"/>
            <a:ext cx="8465886" cy="1338000"/>
          </a:xfrm>
          <a:prstGeom prst="rect">
            <a:avLst/>
          </a:prstGeom>
          <a:solidFill>
            <a:schemeClr val="bg1"/>
          </a:solidFill>
          <a:ln w="6350" algn="ctr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ja-JP" altLang="en-US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5" name="Rectangle 155">
            <a:extLst>
              <a:ext uri="{FF2B5EF4-FFF2-40B4-BE49-F238E27FC236}">
                <a16:creationId xmlns:a16="http://schemas.microsoft.com/office/drawing/2014/main" id="{1849E8FE-0E99-74EA-9AD9-1A293581A9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876" y="2060848"/>
            <a:ext cx="360362" cy="1338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6350" algn="ctr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/>
        </p:spPr>
        <p:txBody>
          <a:bodyPr vert="eaVert" wrap="none" lIns="90000" tIns="46800" rIns="90000" bIns="46800" anchor="ctr" anchorCtr="1"/>
          <a:lstStyle/>
          <a:p>
            <a:r>
              <a:rPr lang="en-US" altLang="ja-JP" sz="1300" dirty="0">
                <a:latin typeface="Meiryo UI" panose="020B0604030504040204" pitchFamily="50" charset="-128"/>
                <a:ea typeface="Meiryo UI" panose="020B0604030504040204" pitchFamily="50" charset="-128"/>
              </a:rPr>
              <a:t>【</a:t>
            </a:r>
            <a:r>
              <a:rPr lang="ja-JP" altLang="en-US" sz="1300" dirty="0">
                <a:latin typeface="Meiryo UI" panose="020B0604030504040204" pitchFamily="50" charset="-128"/>
                <a:ea typeface="Meiryo UI" panose="020B0604030504040204" pitchFamily="50" charset="-128"/>
              </a:rPr>
              <a:t>　　　　　　</a:t>
            </a:r>
            <a:r>
              <a:rPr lang="en-US" altLang="ja-JP" sz="1300" dirty="0">
                <a:latin typeface="Meiryo UI" panose="020B0604030504040204" pitchFamily="50" charset="-128"/>
                <a:ea typeface="Meiryo UI" panose="020B0604030504040204" pitchFamily="50" charset="-128"/>
              </a:rPr>
              <a:t>】</a:t>
            </a:r>
            <a:endParaRPr lang="ja-JP" altLang="en-US" sz="13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6" name="Rectangle 137">
            <a:extLst>
              <a:ext uri="{FF2B5EF4-FFF2-40B4-BE49-F238E27FC236}">
                <a16:creationId xmlns:a16="http://schemas.microsoft.com/office/drawing/2014/main" id="{694E25ED-B5B0-C726-3A60-1BF8E3A9D8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4518" y="3397384"/>
            <a:ext cx="8465886" cy="1338000"/>
          </a:xfrm>
          <a:prstGeom prst="rect">
            <a:avLst/>
          </a:prstGeom>
          <a:solidFill>
            <a:schemeClr val="bg1"/>
          </a:solidFill>
          <a:ln w="6350" algn="ctr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ja-JP" altLang="en-US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7" name="Rectangle 155">
            <a:extLst>
              <a:ext uri="{FF2B5EF4-FFF2-40B4-BE49-F238E27FC236}">
                <a16:creationId xmlns:a16="http://schemas.microsoft.com/office/drawing/2014/main" id="{F984871E-FF9E-45FB-95B8-487F1BDCAE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4156" y="3397384"/>
            <a:ext cx="360362" cy="1338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6350" algn="ctr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/>
        </p:spPr>
        <p:txBody>
          <a:bodyPr vert="eaVert" wrap="none" lIns="90000" tIns="46800" rIns="90000" bIns="46800" anchor="ctr" anchorCtr="1"/>
          <a:lstStyle/>
          <a:p>
            <a:r>
              <a:rPr lang="en-US" altLang="ja-JP" sz="1300" dirty="0">
                <a:latin typeface="Meiryo UI" panose="020B0604030504040204" pitchFamily="50" charset="-128"/>
                <a:ea typeface="Meiryo UI" panose="020B0604030504040204" pitchFamily="50" charset="-128"/>
              </a:rPr>
              <a:t>【</a:t>
            </a:r>
            <a:r>
              <a:rPr lang="ja-JP" altLang="en-US" sz="1300" dirty="0">
                <a:latin typeface="Meiryo UI" panose="020B0604030504040204" pitchFamily="50" charset="-128"/>
                <a:ea typeface="Meiryo UI" panose="020B0604030504040204" pitchFamily="50" charset="-128"/>
              </a:rPr>
              <a:t>　　　　　　</a:t>
            </a:r>
            <a:r>
              <a:rPr lang="en-US" altLang="ja-JP" sz="1300" dirty="0">
                <a:latin typeface="Meiryo UI" panose="020B0604030504040204" pitchFamily="50" charset="-128"/>
                <a:ea typeface="Meiryo UI" panose="020B0604030504040204" pitchFamily="50" charset="-128"/>
              </a:rPr>
              <a:t>】</a:t>
            </a:r>
            <a:endParaRPr lang="ja-JP" altLang="en-US" sz="13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8" name="Rectangle 137">
            <a:extLst>
              <a:ext uri="{FF2B5EF4-FFF2-40B4-BE49-F238E27FC236}">
                <a16:creationId xmlns:a16="http://schemas.microsoft.com/office/drawing/2014/main" id="{44E0ABEC-8957-9B09-22B7-A81D008427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4518" y="4733920"/>
            <a:ext cx="8465886" cy="1338000"/>
          </a:xfrm>
          <a:prstGeom prst="rect">
            <a:avLst/>
          </a:prstGeom>
          <a:solidFill>
            <a:schemeClr val="bg1"/>
          </a:solidFill>
          <a:ln w="6350" algn="ctr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ja-JP" altLang="en-US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9" name="Rectangle 155">
            <a:extLst>
              <a:ext uri="{FF2B5EF4-FFF2-40B4-BE49-F238E27FC236}">
                <a16:creationId xmlns:a16="http://schemas.microsoft.com/office/drawing/2014/main" id="{1C7E71F6-6D93-8235-0B9D-C11A06E710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4156" y="4733920"/>
            <a:ext cx="360362" cy="1338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6350" algn="ctr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/>
        </p:spPr>
        <p:txBody>
          <a:bodyPr vert="eaVert" wrap="none" lIns="90000" tIns="46800" rIns="90000" bIns="46800" anchor="ctr" anchorCtr="1"/>
          <a:lstStyle/>
          <a:p>
            <a:r>
              <a:rPr lang="en-US" altLang="ja-JP" sz="1300" dirty="0">
                <a:latin typeface="Meiryo UI" panose="020B0604030504040204" pitchFamily="50" charset="-128"/>
                <a:ea typeface="Meiryo UI" panose="020B0604030504040204" pitchFamily="50" charset="-128"/>
              </a:rPr>
              <a:t>【</a:t>
            </a:r>
            <a:r>
              <a:rPr lang="ja-JP" altLang="en-US" sz="1300" dirty="0">
                <a:latin typeface="Meiryo UI" panose="020B0604030504040204" pitchFamily="50" charset="-128"/>
                <a:ea typeface="Meiryo UI" panose="020B0604030504040204" pitchFamily="50" charset="-128"/>
              </a:rPr>
              <a:t>　　　　　　</a:t>
            </a:r>
            <a:r>
              <a:rPr lang="en-US" altLang="ja-JP" sz="1300" dirty="0">
                <a:latin typeface="Meiryo UI" panose="020B0604030504040204" pitchFamily="50" charset="-128"/>
                <a:ea typeface="Meiryo UI" panose="020B0604030504040204" pitchFamily="50" charset="-128"/>
              </a:rPr>
              <a:t>】</a:t>
            </a:r>
            <a:endParaRPr lang="ja-JP" altLang="en-US" sz="13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FEF4D5E2-EB97-7901-8540-17BEDC23A283}"/>
              </a:ext>
            </a:extLst>
          </p:cNvPr>
          <p:cNvSpPr txBox="1"/>
          <p:nvPr/>
        </p:nvSpPr>
        <p:spPr>
          <a:xfrm>
            <a:off x="158876" y="179348"/>
            <a:ext cx="40530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セルフワーク①：簡易業務フロー図</a:t>
            </a:r>
          </a:p>
        </p:txBody>
      </p:sp>
    </p:spTree>
    <p:extLst>
      <p:ext uri="{BB962C8B-B14F-4D97-AF65-F5344CB8AC3E}">
        <p14:creationId xmlns:p14="http://schemas.microsoft.com/office/powerpoint/2010/main" val="36163274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2E3D2D-9B4D-4FD8-38F5-D7991EE262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0DEEE08E-A3DE-C5EE-31D0-4E05E15EEE74}"/>
              </a:ext>
            </a:extLst>
          </p:cNvPr>
          <p:cNvSpPr txBox="1"/>
          <p:nvPr/>
        </p:nvSpPr>
        <p:spPr>
          <a:xfrm>
            <a:off x="158876" y="179348"/>
            <a:ext cx="62133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セルフワーク②：問題の整理と優先順位付けワーク</a:t>
            </a:r>
          </a:p>
        </p:txBody>
      </p:sp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6F2BD41E-5770-BC57-9A71-B660C5E613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9357641"/>
              </p:ext>
            </p:extLst>
          </p:nvPr>
        </p:nvGraphicFramePr>
        <p:xfrm>
          <a:off x="251520" y="764704"/>
          <a:ext cx="8640961" cy="53089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112568">
                  <a:extLst>
                    <a:ext uri="{9D8B030D-6E8A-4147-A177-3AD203B41FA5}">
                      <a16:colId xmlns:a16="http://schemas.microsoft.com/office/drawing/2014/main" val="1950457910"/>
                    </a:ext>
                  </a:extLst>
                </a:gridCol>
                <a:gridCol w="612068">
                  <a:extLst>
                    <a:ext uri="{9D8B030D-6E8A-4147-A177-3AD203B41FA5}">
                      <a16:colId xmlns:a16="http://schemas.microsoft.com/office/drawing/2014/main" val="3954472382"/>
                    </a:ext>
                  </a:extLst>
                </a:gridCol>
                <a:gridCol w="612068">
                  <a:extLst>
                    <a:ext uri="{9D8B030D-6E8A-4147-A177-3AD203B41FA5}">
                      <a16:colId xmlns:a16="http://schemas.microsoft.com/office/drawing/2014/main" val="2662109863"/>
                    </a:ext>
                  </a:extLst>
                </a:gridCol>
                <a:gridCol w="612068">
                  <a:extLst>
                    <a:ext uri="{9D8B030D-6E8A-4147-A177-3AD203B41FA5}">
                      <a16:colId xmlns:a16="http://schemas.microsoft.com/office/drawing/2014/main" val="1844000665"/>
                    </a:ext>
                  </a:extLst>
                </a:gridCol>
                <a:gridCol w="612068">
                  <a:extLst>
                    <a:ext uri="{9D8B030D-6E8A-4147-A177-3AD203B41FA5}">
                      <a16:colId xmlns:a16="http://schemas.microsoft.com/office/drawing/2014/main" val="2319411016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1241184419"/>
                    </a:ext>
                  </a:extLst>
                </a:gridCol>
                <a:gridCol w="504057">
                  <a:extLst>
                    <a:ext uri="{9D8B030D-6E8A-4147-A177-3AD203B41FA5}">
                      <a16:colId xmlns:a16="http://schemas.microsoft.com/office/drawing/2014/main" val="1601175197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100" b="1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問題点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100" b="1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影響度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100" b="1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緊急度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100" b="1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戦略</a:t>
                      </a:r>
                      <a:endParaRPr kumimoji="1" lang="en-US" altLang="ja-JP" sz="1100" b="1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pPr algn="ctr"/>
                      <a:r>
                        <a:rPr kumimoji="1" lang="ja-JP" altLang="en-US" sz="1100" b="1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適合性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100" b="1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検知</a:t>
                      </a:r>
                      <a:endParaRPr kumimoji="1" lang="en-US" altLang="ja-JP" sz="1100" b="1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pPr algn="ctr"/>
                      <a:r>
                        <a:rPr kumimoji="1" lang="ja-JP" altLang="en-US" sz="1100" b="1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感度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100" b="1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合計</a:t>
                      </a:r>
                      <a:endParaRPr kumimoji="1" lang="en-US" altLang="ja-JP" sz="1100" b="1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pPr algn="ctr"/>
                      <a:r>
                        <a:rPr kumimoji="1" lang="ja-JP" altLang="en-US" sz="1100" b="1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ﾎﾟｲﾝﾄ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100" b="1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優先順位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9188002"/>
                  </a:ext>
                </a:extLst>
              </a:tr>
              <a:tr h="488224">
                <a:tc>
                  <a:txBody>
                    <a:bodyPr/>
                    <a:lstStyle/>
                    <a:p>
                      <a:pPr algn="ctr"/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10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10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786075"/>
                  </a:ext>
                </a:extLst>
              </a:tr>
              <a:tr h="488224">
                <a:tc>
                  <a:txBody>
                    <a:bodyPr/>
                    <a:lstStyle/>
                    <a:p>
                      <a:pPr algn="ctr"/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10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10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10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2724492"/>
                  </a:ext>
                </a:extLst>
              </a:tr>
              <a:tr h="488224">
                <a:tc>
                  <a:txBody>
                    <a:bodyPr/>
                    <a:lstStyle/>
                    <a:p>
                      <a:pPr algn="ctr"/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10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10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10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10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2797977"/>
                  </a:ext>
                </a:extLst>
              </a:tr>
              <a:tr h="488224">
                <a:tc>
                  <a:txBody>
                    <a:bodyPr/>
                    <a:lstStyle/>
                    <a:p>
                      <a:pPr algn="ctr"/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10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3149652"/>
                  </a:ext>
                </a:extLst>
              </a:tr>
              <a:tr h="488224">
                <a:tc>
                  <a:txBody>
                    <a:bodyPr/>
                    <a:lstStyle/>
                    <a:p>
                      <a:pPr algn="ctr"/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10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8136334"/>
                  </a:ext>
                </a:extLst>
              </a:tr>
              <a:tr h="488224">
                <a:tc>
                  <a:txBody>
                    <a:bodyPr/>
                    <a:lstStyle/>
                    <a:p>
                      <a:pPr algn="ctr"/>
                      <a:endParaRPr kumimoji="1" lang="ja-JP" altLang="en-US" sz="110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10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2163955"/>
                  </a:ext>
                </a:extLst>
              </a:tr>
              <a:tr h="488224">
                <a:tc>
                  <a:txBody>
                    <a:bodyPr/>
                    <a:lstStyle/>
                    <a:p>
                      <a:pPr algn="ctr"/>
                      <a:endParaRPr kumimoji="1" lang="ja-JP" altLang="en-US" sz="110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10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245384"/>
                  </a:ext>
                </a:extLst>
              </a:tr>
              <a:tr h="488224">
                <a:tc>
                  <a:txBody>
                    <a:bodyPr/>
                    <a:lstStyle/>
                    <a:p>
                      <a:pPr algn="ctr"/>
                      <a:endParaRPr kumimoji="1" lang="ja-JP" altLang="en-US" sz="110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10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6014747"/>
                  </a:ext>
                </a:extLst>
              </a:tr>
              <a:tr h="488224">
                <a:tc>
                  <a:txBody>
                    <a:bodyPr/>
                    <a:lstStyle/>
                    <a:p>
                      <a:pPr algn="ctr"/>
                      <a:endParaRPr kumimoji="1" lang="ja-JP" altLang="en-US" sz="110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10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5803079"/>
                  </a:ext>
                </a:extLst>
              </a:tr>
              <a:tr h="488224">
                <a:tc>
                  <a:txBody>
                    <a:bodyPr/>
                    <a:lstStyle/>
                    <a:p>
                      <a:pPr algn="ctr"/>
                      <a:endParaRPr kumimoji="1" lang="ja-JP" altLang="en-US" sz="110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10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53711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61241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150</TotalTime>
  <Words>39</Words>
  <Application>Microsoft Office PowerPoint</Application>
  <PresentationFormat>画面に合わせる (4:3)</PresentationFormat>
  <Paragraphs>18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7" baseType="lpstr">
      <vt:lpstr>Meiryo UI</vt:lpstr>
      <vt:lpstr>Arial</vt:lpstr>
      <vt:lpstr>Calibri</vt:lpstr>
      <vt:lpstr>Calibri Light</vt:lpstr>
      <vt:lpstr>Office テーマ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智哉 唐澤</dc:creator>
  <cp:lastModifiedBy>智哉 唐澤</cp:lastModifiedBy>
  <cp:revision>10</cp:revision>
  <dcterms:created xsi:type="dcterms:W3CDTF">2026-02-04T04:17:35Z</dcterms:created>
  <dcterms:modified xsi:type="dcterms:W3CDTF">2026-02-07T08:06:37Z</dcterms:modified>
</cp:coreProperties>
</file>